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71" r:id="rId9"/>
    <p:sldId id="263" r:id="rId10"/>
    <p:sldId id="272" r:id="rId11"/>
    <p:sldId id="265" r:id="rId12"/>
    <p:sldId id="266" r:id="rId13"/>
    <p:sldId id="267" r:id="rId14"/>
    <p:sldId id="268" r:id="rId15"/>
    <p:sldId id="269" r:id="rId16"/>
    <p:sldId id="270"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216"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efaf80006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efaf80006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efaf800062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efaf80006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efaf800062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efaf80006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efaf800062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efaf80006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efb0e0cc85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efb0e0cc8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efb0e0cc8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efb0e0cc8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efaf8000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efaf8000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efaf800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efaf800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efaf80006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efaf80006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efaf80006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efaf80006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efaf80006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efaf80006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efaf80006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efaf80006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efaf80006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efaf80006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7.wdp"/><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0.png"/><Relationship Id="rId7" Type="http://schemas.openxmlformats.org/officeDocument/2006/relationships/image" Target="../media/image13.png"/><Relationship Id="rId12" Type="http://schemas.microsoft.com/office/2007/relationships/hdphoto" Target="../media/hdphoto6.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5.png"/><Relationship Id="rId5" Type="http://schemas.openxmlformats.org/officeDocument/2006/relationships/image" Target="../media/image11.png"/><Relationship Id="rId10" Type="http://schemas.microsoft.com/office/2007/relationships/hdphoto" Target="../media/hdphoto5.wdp"/><Relationship Id="rId4" Type="http://schemas.microsoft.com/office/2007/relationships/hdphoto" Target="../media/hdphoto3.wdp"/><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6739" y="0"/>
            <a:ext cx="9130522" cy="5143501"/>
          </a:xfrm>
          <a:prstGeom prst="rect">
            <a:avLst/>
          </a:prstGeom>
          <a:noFill/>
          <a:ln>
            <a:noFill/>
          </a:ln>
        </p:spPr>
      </p:pic>
      <p:sp>
        <p:nvSpPr>
          <p:cNvPr id="57" name="Google Shape;57;p13"/>
          <p:cNvSpPr txBox="1"/>
          <p:nvPr/>
        </p:nvSpPr>
        <p:spPr>
          <a:xfrm>
            <a:off x="134400" y="2895500"/>
            <a:ext cx="8697900" cy="199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58" name="Google Shape;58;p13"/>
          <p:cNvSpPr txBox="1"/>
          <p:nvPr/>
        </p:nvSpPr>
        <p:spPr>
          <a:xfrm>
            <a:off x="146600" y="2895500"/>
            <a:ext cx="8760000" cy="20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t>Team Details</a:t>
            </a:r>
            <a:endParaRPr sz="1800" b="1" dirty="0"/>
          </a:p>
          <a:p>
            <a:pPr marL="0" lvl="0" indent="0" algn="l" rtl="0">
              <a:spcBef>
                <a:spcPts val="0"/>
              </a:spcBef>
              <a:spcAft>
                <a:spcPts val="0"/>
              </a:spcAft>
              <a:buNone/>
            </a:pPr>
            <a:endParaRPr sz="1800" b="1" dirty="0"/>
          </a:p>
          <a:p>
            <a:pPr marL="914400" lvl="1" indent="-342900" algn="l" rtl="0">
              <a:spcBef>
                <a:spcPts val="0"/>
              </a:spcBef>
              <a:spcAft>
                <a:spcPts val="0"/>
              </a:spcAft>
              <a:buSzPts val="1800"/>
              <a:buAutoNum type="alphaLcPeriod"/>
            </a:pPr>
            <a:r>
              <a:rPr lang="en-GB" sz="1800" b="1" dirty="0"/>
              <a:t>Team name: Quantum key</a:t>
            </a:r>
          </a:p>
          <a:p>
            <a:pPr marL="914400" lvl="1" indent="-342900" algn="l" rtl="0">
              <a:spcBef>
                <a:spcPts val="0"/>
              </a:spcBef>
              <a:spcAft>
                <a:spcPts val="0"/>
              </a:spcAft>
              <a:buSzPts val="1800"/>
              <a:buAutoNum type="alphaLcPeriod"/>
            </a:pPr>
            <a:r>
              <a:rPr lang="en-GB" sz="1800" b="1" dirty="0"/>
              <a:t>Team leader name: kishore A</a:t>
            </a:r>
            <a:endParaRPr sz="1800" b="1" dirty="0"/>
          </a:p>
          <a:p>
            <a:pPr marL="914400" lvl="1" indent="-342900">
              <a:buSzPts val="1800"/>
              <a:buFont typeface="Arial"/>
              <a:buAutoNum type="alphaLcPeriod"/>
            </a:pPr>
            <a:r>
              <a:rPr lang="en-GB" sz="1800" b="1" dirty="0"/>
              <a:t>Problem Statement: </a:t>
            </a:r>
            <a:r>
              <a:rPr kumimoji="0" lang="en-US" altLang="en-US" sz="1800" b="1" i="0" u="none" strike="noStrike" cap="none" normalizeH="0" baseline="0" dirty="0">
                <a:ln>
                  <a:noFill/>
                </a:ln>
                <a:solidFill>
                  <a:srgbClr val="212529"/>
                </a:solidFill>
                <a:effectLst/>
                <a:latin typeface="Poppins" panose="00000500000000000000" pitchFamily="2" charset="0"/>
                <a:cs typeface="Poppins" panose="00000500000000000000" pitchFamily="2" charset="0"/>
              </a:rPr>
              <a:t>Enhancing Input Access and Efficiency</a:t>
            </a:r>
            <a:endParaRPr kumimoji="0" lang="en-US" altLang="en-US" sz="800" b="1" i="0" u="none" strike="noStrike" cap="none" normalizeH="0" baseline="0" dirty="0">
              <a:ln>
                <a:noFill/>
              </a:ln>
              <a:solidFill>
                <a:schemeClr val="tx1"/>
              </a:solidFill>
              <a:effectLst/>
            </a:endParaRPr>
          </a:p>
          <a:p>
            <a:pPr marL="914400" lvl="1" indent="-342900" algn="l" rtl="0">
              <a:spcBef>
                <a:spcPts val="0"/>
              </a:spcBef>
              <a:spcAft>
                <a:spcPts val="0"/>
              </a:spcAft>
              <a:buSzPts val="1800"/>
              <a:buAutoNum type="alphaLcPeriod"/>
            </a:pPr>
            <a:endParaRPr sz="1800" b="1" dirty="0"/>
          </a:p>
          <a:p>
            <a:pPr marL="0" lvl="0" indent="0" algn="l" rtl="0">
              <a:spcBef>
                <a:spcPts val="0"/>
              </a:spcBef>
              <a:spcAft>
                <a:spcPts val="0"/>
              </a:spcAft>
              <a:buNone/>
            </a:pPr>
            <a:endParaRPr sz="1800" b="1" dirty="0"/>
          </a:p>
        </p:txBody>
      </p:sp>
      <p:sp>
        <p:nvSpPr>
          <p:cNvPr id="11" name="Rectangle 10">
            <a:extLst>
              <a:ext uri="{FF2B5EF4-FFF2-40B4-BE49-F238E27FC236}">
                <a16:creationId xmlns:a16="http://schemas.microsoft.com/office/drawing/2014/main" id="{61436A75-666D-504C-C933-3C6C6C4E64E3}"/>
              </a:ext>
            </a:extLst>
          </p:cNvPr>
          <p:cNvSpPr>
            <a:spLocks noChangeArrowheads="1"/>
          </p:cNvSpPr>
          <p:nvPr/>
        </p:nvSpPr>
        <p:spPr bwMode="auto">
          <a:xfrm>
            <a:off x="0" y="-276999"/>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74776C-EF15-EB4A-736E-9E1821D36B1F}"/>
              </a:ext>
            </a:extLst>
          </p:cNvPr>
          <p:cNvSpPr txBox="1"/>
          <p:nvPr/>
        </p:nvSpPr>
        <p:spPr>
          <a:xfrm>
            <a:off x="59475" y="109537"/>
            <a:ext cx="3769112" cy="2277547"/>
          </a:xfrm>
          <a:prstGeom prst="rect">
            <a:avLst/>
          </a:prstGeom>
          <a:noFill/>
        </p:spPr>
        <p:txBody>
          <a:bodyPr wrap="square" rtlCol="0">
            <a:spAutoFit/>
          </a:bodyPr>
          <a:lstStyle/>
          <a:p>
            <a:r>
              <a:rPr lang="en-US" b="1" dirty="0"/>
              <a:t>     </a:t>
            </a:r>
            <a:r>
              <a:rPr lang="en-US" sz="1600" b="1" dirty="0"/>
              <a:t>MULTISPECTRAL SENSOR  </a:t>
            </a:r>
          </a:p>
          <a:p>
            <a:endParaRPr lang="en-US" b="1" dirty="0"/>
          </a:p>
          <a:p>
            <a:r>
              <a:rPr lang="en-US" b="1" dirty="0"/>
              <a:t>They range in numbers of bands and resolution topping out under 1 cm per pixel. Multispectral Sensors are widely used in:</a:t>
            </a:r>
          </a:p>
          <a:p>
            <a:r>
              <a:rPr lang="en-US" b="1" dirty="0"/>
              <a:t>► Plant health measurement Water quality assessment</a:t>
            </a:r>
          </a:p>
          <a:p>
            <a:r>
              <a:rPr lang="en-US" b="1" dirty="0"/>
              <a:t>► Vegetation index</a:t>
            </a:r>
          </a:p>
          <a:p>
            <a:r>
              <a:rPr lang="en-US" b="1" dirty="0"/>
              <a:t>► Plant counting</a:t>
            </a:r>
          </a:p>
        </p:txBody>
      </p:sp>
      <p:sp>
        <p:nvSpPr>
          <p:cNvPr id="6" name="TextBox 5">
            <a:extLst>
              <a:ext uri="{FF2B5EF4-FFF2-40B4-BE49-F238E27FC236}">
                <a16:creationId xmlns:a16="http://schemas.microsoft.com/office/drawing/2014/main" id="{488723EE-A551-B020-8715-187CA71FD72E}"/>
              </a:ext>
            </a:extLst>
          </p:cNvPr>
          <p:cNvSpPr txBox="1"/>
          <p:nvPr/>
        </p:nvSpPr>
        <p:spPr>
          <a:xfrm>
            <a:off x="3988419" y="109537"/>
            <a:ext cx="4572000" cy="2062103"/>
          </a:xfrm>
          <a:prstGeom prst="rect">
            <a:avLst/>
          </a:prstGeom>
          <a:noFill/>
        </p:spPr>
        <p:txBody>
          <a:bodyPr wrap="square">
            <a:spAutoFit/>
          </a:bodyPr>
          <a:lstStyle/>
          <a:p>
            <a:r>
              <a:rPr lang="en-US" b="1" dirty="0"/>
              <a:t>             </a:t>
            </a:r>
            <a:r>
              <a:rPr lang="en-US" sz="1600" b="1" dirty="0"/>
              <a:t>THERMAL SENSOR</a:t>
            </a:r>
          </a:p>
          <a:p>
            <a:endParaRPr lang="en-US" b="1" dirty="0"/>
          </a:p>
          <a:p>
            <a:r>
              <a:rPr lang="en-US" b="1" dirty="0"/>
              <a:t>Most read Thermal sensors are best utilized in:</a:t>
            </a:r>
          </a:p>
          <a:p>
            <a:r>
              <a:rPr lang="en-US" b="1" dirty="0"/>
              <a:t>► Heat signature detection</a:t>
            </a:r>
          </a:p>
          <a:p>
            <a:r>
              <a:rPr lang="en-US" b="1" dirty="0"/>
              <a:t>► Livestock detection Most read Surveillance and security</a:t>
            </a:r>
          </a:p>
          <a:p>
            <a:r>
              <a:rPr lang="en-US" b="1" dirty="0"/>
              <a:t>► Water temperature detection and water source detection</a:t>
            </a:r>
          </a:p>
          <a:p>
            <a:r>
              <a:rPr lang="en-US" b="1" dirty="0"/>
              <a:t>► Emergency response</a:t>
            </a:r>
          </a:p>
        </p:txBody>
      </p:sp>
      <p:sp>
        <p:nvSpPr>
          <p:cNvPr id="7" name="TextBox 6">
            <a:extLst>
              <a:ext uri="{FF2B5EF4-FFF2-40B4-BE49-F238E27FC236}">
                <a16:creationId xmlns:a16="http://schemas.microsoft.com/office/drawing/2014/main" id="{A14BF8F8-D361-6997-5EC3-6549FC7BF235}"/>
              </a:ext>
            </a:extLst>
          </p:cNvPr>
          <p:cNvSpPr txBox="1"/>
          <p:nvPr/>
        </p:nvSpPr>
        <p:spPr>
          <a:xfrm>
            <a:off x="59476" y="2356307"/>
            <a:ext cx="3928943" cy="2708434"/>
          </a:xfrm>
          <a:prstGeom prst="rect">
            <a:avLst/>
          </a:prstGeom>
          <a:noFill/>
        </p:spPr>
        <p:txBody>
          <a:bodyPr wrap="square" rtlCol="0">
            <a:spAutoFit/>
          </a:bodyPr>
          <a:lstStyle/>
          <a:p>
            <a:r>
              <a:rPr lang="en-US" b="1" dirty="0"/>
              <a:t>             </a:t>
            </a:r>
            <a:r>
              <a:rPr lang="en-US" sz="1600" b="1" dirty="0"/>
              <a:t>LIDAR SENSOR </a:t>
            </a:r>
          </a:p>
          <a:p>
            <a:r>
              <a:rPr lang="en-US" b="1" dirty="0"/>
              <a:t>Short range, 270° scanning LASER rangefinder Useful in 3D digital surface modelling stockpile calculation</a:t>
            </a:r>
          </a:p>
          <a:p>
            <a:r>
              <a:rPr lang="en-US" b="1" dirty="0"/>
              <a:t>► Surface variation detection and flood mapping</a:t>
            </a:r>
          </a:p>
          <a:p>
            <a:r>
              <a:rPr lang="en-US" b="1" dirty="0"/>
              <a:t>► Penetrates through vegetation: It can perform plant height measurement by collecting range information from the plant canopy and the ground below (as opposed to the passive optical imagers that provide height data from the canopy)  </a:t>
            </a:r>
          </a:p>
        </p:txBody>
      </p:sp>
      <p:sp>
        <p:nvSpPr>
          <p:cNvPr id="8" name="TextBox 7">
            <a:extLst>
              <a:ext uri="{FF2B5EF4-FFF2-40B4-BE49-F238E27FC236}">
                <a16:creationId xmlns:a16="http://schemas.microsoft.com/office/drawing/2014/main" id="{6C16DDA8-FCBD-1FDC-B418-6608189E03CE}"/>
              </a:ext>
            </a:extLst>
          </p:cNvPr>
          <p:cNvSpPr txBox="1"/>
          <p:nvPr/>
        </p:nvSpPr>
        <p:spPr>
          <a:xfrm>
            <a:off x="4200292" y="2401488"/>
            <a:ext cx="4728117" cy="1846659"/>
          </a:xfrm>
          <a:prstGeom prst="rect">
            <a:avLst/>
          </a:prstGeom>
          <a:noFill/>
        </p:spPr>
        <p:txBody>
          <a:bodyPr wrap="square" rtlCol="0">
            <a:spAutoFit/>
          </a:bodyPr>
          <a:lstStyle/>
          <a:p>
            <a:r>
              <a:rPr lang="en-US" sz="1600" b="1" dirty="0"/>
              <a:t>HYPERSPECTRAL SENSOR </a:t>
            </a:r>
          </a:p>
          <a:p>
            <a:endParaRPr lang="en-US" b="1" dirty="0"/>
          </a:p>
          <a:p>
            <a:r>
              <a:rPr lang="en-US" b="1" dirty="0"/>
              <a:t>Hyper spectral sensors are widely used in:</a:t>
            </a:r>
          </a:p>
          <a:p>
            <a:r>
              <a:rPr lang="en-US" b="1" dirty="0"/>
              <a:t>► Plant health measurement</a:t>
            </a:r>
          </a:p>
          <a:p>
            <a:r>
              <a:rPr lang="en-US" b="1" dirty="0"/>
              <a:t>► Water quality assessment</a:t>
            </a:r>
          </a:p>
          <a:p>
            <a:r>
              <a:rPr lang="en-US" b="1" dirty="0"/>
              <a:t>► Vegetation index calculation Full spectral sensing</a:t>
            </a:r>
          </a:p>
          <a:p>
            <a:r>
              <a:rPr lang="en-US" b="1" dirty="0"/>
              <a:t>► Spectral research and development</a:t>
            </a:r>
          </a:p>
          <a:p>
            <a:r>
              <a:rPr lang="en-US" b="1" dirty="0"/>
              <a:t>► Mineral and surface composition surveys</a:t>
            </a:r>
          </a:p>
        </p:txBody>
      </p:sp>
    </p:spTree>
    <p:extLst>
      <p:ext uri="{BB962C8B-B14F-4D97-AF65-F5344CB8AC3E}">
        <p14:creationId xmlns:p14="http://schemas.microsoft.com/office/powerpoint/2010/main" val="149761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28" name="Google Shape;128;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29" name="Google Shape;129;p22"/>
          <p:cNvPicPr preferRelativeResize="0"/>
          <p:nvPr/>
        </p:nvPicPr>
        <p:blipFill rotWithShape="1">
          <a:blip r:embed="rId3">
            <a:alphaModFix/>
          </a:blip>
          <a:srcRect l="39" r="49"/>
          <a:stretch/>
        </p:blipFill>
        <p:spPr>
          <a:xfrm>
            <a:off x="6739" y="0"/>
            <a:ext cx="9130521" cy="5143501"/>
          </a:xfrm>
          <a:prstGeom prst="rect">
            <a:avLst/>
          </a:prstGeom>
          <a:noFill/>
          <a:ln>
            <a:noFill/>
          </a:ln>
        </p:spPr>
      </p:pic>
      <p:sp>
        <p:nvSpPr>
          <p:cNvPr id="130" name="Google Shape;130;p22"/>
          <p:cNvSpPr txBox="1"/>
          <p:nvPr/>
        </p:nvSpPr>
        <p:spPr>
          <a:xfrm>
            <a:off x="219900" y="855225"/>
            <a:ext cx="8723100" cy="5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t>Snapshots of the prototype</a:t>
            </a:r>
            <a:endParaRPr sz="1800" b="1"/>
          </a:p>
        </p:txBody>
      </p:sp>
      <p:pic>
        <p:nvPicPr>
          <p:cNvPr id="7" name="Picture 6" descr="A drone with four propellers&#10;&#10;Description automatically generated">
            <a:extLst>
              <a:ext uri="{FF2B5EF4-FFF2-40B4-BE49-F238E27FC236}">
                <a16:creationId xmlns:a16="http://schemas.microsoft.com/office/drawing/2014/main" id="{04DF96F1-4492-8037-7EBC-651F69B3956E}"/>
              </a:ext>
            </a:extLst>
          </p:cNvPr>
          <p:cNvPicPr>
            <a:picLocks noChangeAspect="1"/>
          </p:cNvPicPr>
          <p:nvPr/>
        </p:nvPicPr>
        <p:blipFill>
          <a:blip r:embed="rId4"/>
          <a:stretch>
            <a:fillRect/>
          </a:stretch>
        </p:blipFill>
        <p:spPr>
          <a:xfrm>
            <a:off x="311692" y="1299452"/>
            <a:ext cx="7718150" cy="37166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36" name="Google Shape;136;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37" name="Google Shape;137;p23"/>
          <p:cNvPicPr preferRelativeResize="0"/>
          <p:nvPr/>
        </p:nvPicPr>
        <p:blipFill rotWithShape="1">
          <a:blip r:embed="rId3">
            <a:alphaModFix/>
          </a:blip>
          <a:srcRect l="39" r="49"/>
          <a:stretch/>
        </p:blipFill>
        <p:spPr>
          <a:xfrm>
            <a:off x="6739" y="0"/>
            <a:ext cx="9130521" cy="5143501"/>
          </a:xfrm>
          <a:prstGeom prst="rect">
            <a:avLst/>
          </a:prstGeom>
          <a:noFill/>
          <a:ln>
            <a:noFill/>
          </a:ln>
        </p:spPr>
      </p:pic>
      <p:sp>
        <p:nvSpPr>
          <p:cNvPr id="138" name="Google Shape;138;p23"/>
          <p:cNvSpPr txBox="1"/>
          <p:nvPr/>
        </p:nvSpPr>
        <p:spPr>
          <a:xfrm>
            <a:off x="158825" y="806350"/>
            <a:ext cx="87966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t>Prototype Performance report/Benchmarking</a:t>
            </a:r>
            <a:endParaRPr sz="1800" b="1"/>
          </a:p>
        </p:txBody>
      </p:sp>
      <p:pic>
        <p:nvPicPr>
          <p:cNvPr id="3" name="Picture 2" descr="A drone flying over a field&#10;&#10;Description automatically generated">
            <a:extLst>
              <a:ext uri="{FF2B5EF4-FFF2-40B4-BE49-F238E27FC236}">
                <a16:creationId xmlns:a16="http://schemas.microsoft.com/office/drawing/2014/main" id="{9C742CFD-36BB-DD7F-789F-8E904D4211C3}"/>
              </a:ext>
            </a:extLst>
          </p:cNvPr>
          <p:cNvPicPr>
            <a:picLocks noChangeAspect="1"/>
          </p:cNvPicPr>
          <p:nvPr/>
        </p:nvPicPr>
        <p:blipFill>
          <a:blip r:embed="rId4"/>
          <a:stretch>
            <a:fillRect/>
          </a:stretch>
        </p:blipFill>
        <p:spPr>
          <a:xfrm>
            <a:off x="95458" y="1334646"/>
            <a:ext cx="3331683" cy="3378603"/>
          </a:xfrm>
          <a:prstGeom prst="rect">
            <a:avLst/>
          </a:prstGeom>
        </p:spPr>
      </p:pic>
      <p:pic>
        <p:nvPicPr>
          <p:cNvPr id="5" name="Picture 4" descr="A diagram of a company's process&#10;&#10;Description automatically generated">
            <a:extLst>
              <a:ext uri="{FF2B5EF4-FFF2-40B4-BE49-F238E27FC236}">
                <a16:creationId xmlns:a16="http://schemas.microsoft.com/office/drawing/2014/main" id="{DA4F823D-338A-B255-94E2-B910D37EE1E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3515859" y="1687550"/>
            <a:ext cx="5469323" cy="296064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44" name="Google Shape;144;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45" name="Google Shape;145;p24"/>
          <p:cNvPicPr preferRelativeResize="0"/>
          <p:nvPr/>
        </p:nvPicPr>
        <p:blipFill rotWithShape="1">
          <a:blip r:embed="rId3">
            <a:alphaModFix/>
          </a:blip>
          <a:srcRect l="39" r="49"/>
          <a:stretch/>
        </p:blipFill>
        <p:spPr>
          <a:xfrm>
            <a:off x="6739" y="0"/>
            <a:ext cx="9130521" cy="5143501"/>
          </a:xfrm>
          <a:prstGeom prst="rect">
            <a:avLst/>
          </a:prstGeom>
          <a:noFill/>
          <a:ln>
            <a:noFill/>
          </a:ln>
        </p:spPr>
      </p:pic>
      <p:sp>
        <p:nvSpPr>
          <p:cNvPr id="146" name="Google Shape;146;p24"/>
          <p:cNvSpPr txBox="1"/>
          <p:nvPr/>
        </p:nvSpPr>
        <p:spPr>
          <a:xfrm>
            <a:off x="109950" y="781900"/>
            <a:ext cx="8894100" cy="6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t>Additional Details/Future Development (if any)</a:t>
            </a:r>
          </a:p>
          <a:p>
            <a:pPr marL="0" lvl="0" indent="0" algn="l" rtl="0">
              <a:spcBef>
                <a:spcPts val="0"/>
              </a:spcBef>
              <a:spcAft>
                <a:spcPts val="0"/>
              </a:spcAft>
              <a:buNone/>
            </a:pPr>
            <a:r>
              <a:rPr lang="en-GB" sz="1800" b="1" dirty="0"/>
              <a:t> </a:t>
            </a:r>
          </a:p>
          <a:p>
            <a:pPr marL="0" lvl="0" indent="0" algn="l" rtl="0">
              <a:spcBef>
                <a:spcPts val="0"/>
              </a:spcBef>
              <a:spcAft>
                <a:spcPts val="0"/>
              </a:spcAft>
              <a:buNone/>
            </a:pPr>
            <a:r>
              <a:rPr lang="en-US" sz="1800" b="1" dirty="0"/>
              <a:t>Future development of this drone-based agricultural solution could include the integration of AI for predictive analytics, enabling even more precise input application and early detection of crop diseases. Expanding drone capabilities to include multispectral imaging and advanced sensors could further enhance crop monitoring and health assessments. Additionally, developing autonomous drone swarms could increase coverage area and efficiency, making the technology accessible to smaller farms. Collaborations with tech companies and research institutions could drive continuous innovation, ensuring the system evolves with emerging agricultural challenges and opportunities.</a:t>
            </a:r>
            <a:endParaRPr sz="18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52" name="Google Shape;152;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53" name="Google Shape;153;p25"/>
          <p:cNvPicPr preferRelativeResize="0"/>
          <p:nvPr/>
        </p:nvPicPr>
        <p:blipFill rotWithShape="1">
          <a:blip r:embed="rId3">
            <a:alphaModFix/>
          </a:blip>
          <a:srcRect l="39" r="49"/>
          <a:stretch/>
        </p:blipFill>
        <p:spPr>
          <a:xfrm>
            <a:off x="6739" y="0"/>
            <a:ext cx="9130521" cy="5143501"/>
          </a:xfrm>
          <a:prstGeom prst="rect">
            <a:avLst/>
          </a:prstGeom>
          <a:noFill/>
          <a:ln>
            <a:noFill/>
          </a:ln>
        </p:spPr>
      </p:pic>
      <p:sp>
        <p:nvSpPr>
          <p:cNvPr id="154" name="Google Shape;154;p25"/>
          <p:cNvSpPr txBox="1"/>
          <p:nvPr/>
        </p:nvSpPr>
        <p:spPr>
          <a:xfrm>
            <a:off x="146600" y="843000"/>
            <a:ext cx="88332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t>Provide links to your:</a:t>
            </a:r>
            <a:endParaRPr sz="1800" b="1"/>
          </a:p>
          <a:p>
            <a:pPr marL="0" lvl="0" indent="0" algn="l" rtl="0">
              <a:spcBef>
                <a:spcPts val="0"/>
              </a:spcBef>
              <a:spcAft>
                <a:spcPts val="0"/>
              </a:spcAft>
              <a:buNone/>
            </a:pPr>
            <a:endParaRPr sz="1800" b="1"/>
          </a:p>
          <a:p>
            <a:pPr marL="457200" lvl="0" indent="-342900" algn="l" rtl="0">
              <a:spcBef>
                <a:spcPts val="0"/>
              </a:spcBef>
              <a:spcAft>
                <a:spcPts val="0"/>
              </a:spcAft>
              <a:buSzPts val="1800"/>
              <a:buAutoNum type="arabicPeriod"/>
            </a:pPr>
            <a:r>
              <a:rPr lang="en-GB" sz="1800" b="1"/>
              <a:t>GitHub Public Repository</a:t>
            </a:r>
            <a:endParaRPr sz="1800" b="1"/>
          </a:p>
          <a:p>
            <a:pPr marL="457200" lvl="0" indent="-342900" algn="l" rtl="0">
              <a:spcBef>
                <a:spcPts val="0"/>
              </a:spcBef>
              <a:spcAft>
                <a:spcPts val="0"/>
              </a:spcAft>
              <a:buSzPts val="1800"/>
              <a:buAutoNum type="arabicPeriod"/>
            </a:pPr>
            <a:r>
              <a:rPr lang="en-GB" sz="1800" b="1"/>
              <a:t>Demo Video Link (3 Minutes)</a:t>
            </a:r>
            <a:endParaRPr sz="1800" b="1"/>
          </a:p>
          <a:p>
            <a:pPr marL="457200" lvl="0" indent="-342900" algn="l" rtl="0">
              <a:spcBef>
                <a:spcPts val="0"/>
              </a:spcBef>
              <a:spcAft>
                <a:spcPts val="0"/>
              </a:spcAft>
              <a:buSzPts val="1800"/>
              <a:buAutoNum type="arabicPeriod"/>
            </a:pPr>
            <a:r>
              <a:rPr lang="en-GB" sz="1800" b="1"/>
              <a:t>Final Product Link</a:t>
            </a:r>
            <a:endParaRPr sz="18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60" name="Google Shape;160;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61" name="Google Shape;161;p26"/>
          <p:cNvPicPr preferRelativeResize="0"/>
          <p:nvPr/>
        </p:nvPicPr>
        <p:blipFill rotWithShape="1">
          <a:blip r:embed="rId3">
            <a:alphaModFix/>
          </a:blip>
          <a:srcRect l="39" r="49"/>
          <a:stretch/>
        </p:blipFill>
        <p:spPr>
          <a:xfrm>
            <a:off x="6739" y="0"/>
            <a:ext cx="9130521"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67" name="Google Shape;167;p2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68" name="Google Shape;168;p27"/>
          <p:cNvPicPr preferRelativeResize="0"/>
          <p:nvPr/>
        </p:nvPicPr>
        <p:blipFill rotWithShape="1">
          <a:blip r:embed="rId3">
            <a:alphaModFix/>
          </a:blip>
          <a:srcRect l="39" r="49"/>
          <a:stretch/>
        </p:blipFill>
        <p:spPr>
          <a:xfrm>
            <a:off x="6739" y="0"/>
            <a:ext cx="9130521"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4" name="Google Shape;64;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5" name="Google Shape;65;p14"/>
          <p:cNvPicPr preferRelativeResize="0"/>
          <p:nvPr/>
        </p:nvPicPr>
        <p:blipFill rotWithShape="1">
          <a:blip r:embed="rId3">
            <a:alphaModFix/>
          </a:blip>
          <a:srcRect l="39" r="49"/>
          <a:stretch/>
        </p:blipFill>
        <p:spPr>
          <a:xfrm>
            <a:off x="6739" y="0"/>
            <a:ext cx="9130521" cy="5143501"/>
          </a:xfrm>
          <a:prstGeom prst="rect">
            <a:avLst/>
          </a:prstGeom>
          <a:noFill/>
          <a:ln>
            <a:noFill/>
          </a:ln>
        </p:spPr>
      </p:pic>
      <p:sp>
        <p:nvSpPr>
          <p:cNvPr id="66" name="Google Shape;66;p14"/>
          <p:cNvSpPr txBox="1"/>
          <p:nvPr/>
        </p:nvSpPr>
        <p:spPr>
          <a:xfrm>
            <a:off x="85525" y="806350"/>
            <a:ext cx="8943000" cy="5619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GB" sz="1800" b="1" dirty="0"/>
              <a:t>Brief about the idea</a:t>
            </a:r>
          </a:p>
          <a:p>
            <a:pPr marL="171450" lvl="0" indent="-171450" algn="l" rtl="0">
              <a:spcBef>
                <a:spcPts val="0"/>
              </a:spcBef>
              <a:spcAft>
                <a:spcPts val="0"/>
              </a:spcAft>
              <a:buFont typeface="Wingdings" panose="05000000000000000000" pitchFamily="2" charset="2"/>
              <a:buChar char="Ø"/>
            </a:pPr>
            <a:r>
              <a:rPr lang="en-US" b="1" dirty="0"/>
              <a:t>Decentralized Distribution Networks we our initiative focuses on developing decentralized distribution networks to enhance the efficiency and accessibility of agricultural inputs. We are exploring the use of drones and autonomous vehicles to deliver essential supplies such as seeds, fertilizers, and irrigation equipment to remote and underserved areas, particularly where traditional infrastructure is inadequate. This approach aims to overcome logistical barriers and ensure timely delivery of inputs.</a:t>
            </a:r>
          </a:p>
          <a:p>
            <a:pPr marL="171450" lvl="0" indent="-171450" algn="l" rtl="0">
              <a:spcBef>
                <a:spcPts val="0"/>
              </a:spcBef>
              <a:spcAft>
                <a:spcPts val="0"/>
              </a:spcAft>
              <a:buFont typeface="Wingdings" panose="05000000000000000000" pitchFamily="2" charset="2"/>
              <a:buChar char="Ø"/>
            </a:pPr>
            <a:endParaRPr lang="en-US" b="1" dirty="0"/>
          </a:p>
          <a:p>
            <a:pPr marL="171450" lvl="0" indent="-171450" algn="l" rtl="0">
              <a:spcBef>
                <a:spcPts val="0"/>
              </a:spcBef>
              <a:spcAft>
                <a:spcPts val="0"/>
              </a:spcAft>
              <a:buFont typeface="Wingdings" panose="05000000000000000000" pitchFamily="2" charset="2"/>
              <a:buChar char="Ø"/>
            </a:pPr>
            <a:r>
              <a:rPr lang="en-US" b="1" dirty="0"/>
              <a:t>In addition, we are establishing partnerships with local </a:t>
            </a:r>
            <a:r>
              <a:rPr lang="en-US" b="1" dirty="0" err="1"/>
              <a:t>agro</a:t>
            </a:r>
            <a:r>
              <a:rPr lang="en-US" b="1" dirty="0"/>
              <a:t>-dealers to serve as distribution points within these networks. By equipping </a:t>
            </a:r>
            <a:r>
              <a:rPr lang="en-US" b="1" dirty="0" err="1"/>
              <a:t>agro</a:t>
            </a:r>
            <a:r>
              <a:rPr lang="en-US" b="1" dirty="0"/>
              <a:t>-dealers with advanced digital tools, we enable them to effectively manage their inventory, place bulk orders, and track deliveries. This local engagement helps streamline the supply chain and improves the availability of inputs at the community level.</a:t>
            </a:r>
          </a:p>
          <a:p>
            <a:pPr marL="171450" lvl="0" indent="-171450" algn="l" rtl="0">
              <a:spcBef>
                <a:spcPts val="0"/>
              </a:spcBef>
              <a:spcAft>
                <a:spcPts val="0"/>
              </a:spcAft>
              <a:buFont typeface="Wingdings" panose="05000000000000000000" pitchFamily="2" charset="2"/>
              <a:buChar char="Ø"/>
            </a:pPr>
            <a:endParaRPr lang="en-US" b="1" dirty="0"/>
          </a:p>
          <a:p>
            <a:pPr marL="171450" lvl="0" indent="-171450" algn="l" rtl="0">
              <a:spcBef>
                <a:spcPts val="0"/>
              </a:spcBef>
              <a:spcAft>
                <a:spcPts val="0"/>
              </a:spcAft>
              <a:buFont typeface="Wingdings" panose="05000000000000000000" pitchFamily="2" charset="2"/>
              <a:buChar char="Ø"/>
            </a:pPr>
            <a:r>
              <a:rPr lang="en-US" b="1" dirty="0"/>
              <a:t>Furthermore, we are empowering local farmer cooperatives and groups to handle input distribution within their regions. This community-based model not only reduces transportation costs but also ensures that inputs are distributed promptly and efficiently. By leveraging local knowledge and networks, we aim to create a more resilient and responsive agricultural supply chain that meets the needs of farmers more effectively.</a:t>
            </a:r>
            <a:endParaRPr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2" name="Google Shape;72;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73" name="Google Shape;73;p15"/>
          <p:cNvPicPr preferRelativeResize="0"/>
          <p:nvPr/>
        </p:nvPicPr>
        <p:blipFill rotWithShape="1">
          <a:blip r:embed="rId3">
            <a:alphaModFix/>
          </a:blip>
          <a:srcRect l="39" r="49"/>
          <a:stretch/>
        </p:blipFill>
        <p:spPr>
          <a:xfrm>
            <a:off x="0" y="0"/>
            <a:ext cx="9130521" cy="5143501"/>
          </a:xfrm>
          <a:prstGeom prst="rect">
            <a:avLst/>
          </a:prstGeom>
          <a:noFill/>
          <a:ln>
            <a:noFill/>
          </a:ln>
        </p:spPr>
      </p:pic>
      <p:sp>
        <p:nvSpPr>
          <p:cNvPr id="74" name="Google Shape;74;p15"/>
          <p:cNvSpPr txBox="1"/>
          <p:nvPr/>
        </p:nvSpPr>
        <p:spPr>
          <a:xfrm>
            <a:off x="179849" y="816349"/>
            <a:ext cx="8784300" cy="24458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00" b="1" dirty="0">
                <a:solidFill>
                  <a:schemeClr val="dk1"/>
                </a:solidFill>
              </a:rPr>
              <a:t>Opportunities</a:t>
            </a:r>
            <a:endParaRPr lang="en-US" sz="1000" b="1" dirty="0">
              <a:solidFill>
                <a:schemeClr val="dk1"/>
              </a:solidFill>
            </a:endParaRPr>
          </a:p>
          <a:p>
            <a:pPr marL="914400" lvl="1" indent="-342900" algn="l" rtl="0">
              <a:lnSpc>
                <a:spcPct val="115000"/>
              </a:lnSpc>
              <a:spcBef>
                <a:spcPts val="0"/>
              </a:spcBef>
              <a:spcAft>
                <a:spcPts val="0"/>
              </a:spcAft>
              <a:buClr>
                <a:schemeClr val="dk1"/>
              </a:buClr>
              <a:buSzPts val="1800"/>
              <a:buAutoNum type="alphaLcPeriod"/>
            </a:pPr>
            <a:r>
              <a:rPr lang="en-US" sz="1000" b="1" dirty="0">
                <a:solidFill>
                  <a:schemeClr val="dk1"/>
                </a:solidFill>
              </a:rPr>
              <a:t>How different is it from any of the other existing ideas?</a:t>
            </a:r>
          </a:p>
          <a:p>
            <a:pPr marL="914400" lvl="1" indent="-342900" algn="l" rtl="0">
              <a:lnSpc>
                <a:spcPct val="115000"/>
              </a:lnSpc>
              <a:spcBef>
                <a:spcPts val="0"/>
              </a:spcBef>
              <a:spcAft>
                <a:spcPts val="0"/>
              </a:spcAft>
              <a:buClr>
                <a:schemeClr val="dk1"/>
              </a:buClr>
              <a:buSzPts val="1800"/>
              <a:buAutoNum type="alphaLcPeriod"/>
            </a:pPr>
            <a:r>
              <a:rPr lang="en-GB" sz="1000" b="1" dirty="0">
                <a:solidFill>
                  <a:schemeClr val="dk1"/>
                </a:solidFill>
              </a:rPr>
              <a:t>How will it be able to solve the problem?</a:t>
            </a:r>
            <a:endParaRPr sz="1000" b="1" dirty="0">
              <a:solidFill>
                <a:schemeClr val="dk1"/>
              </a:solidFill>
            </a:endParaRPr>
          </a:p>
          <a:p>
            <a:pPr marL="914400" lvl="1" indent="-342900" algn="l" rtl="0">
              <a:lnSpc>
                <a:spcPct val="115000"/>
              </a:lnSpc>
              <a:spcBef>
                <a:spcPts val="0"/>
              </a:spcBef>
              <a:spcAft>
                <a:spcPts val="0"/>
              </a:spcAft>
              <a:buClr>
                <a:schemeClr val="dk1"/>
              </a:buClr>
              <a:buSzPts val="1800"/>
              <a:buAutoNum type="alphaLcPeriod"/>
            </a:pPr>
            <a:r>
              <a:rPr lang="en-GB" sz="1000" b="1" dirty="0">
                <a:solidFill>
                  <a:schemeClr val="dk1"/>
                </a:solidFill>
              </a:rPr>
              <a:t>USP of the proposed solution</a:t>
            </a:r>
            <a:endParaRPr sz="1000" b="1" dirty="0">
              <a:solidFill>
                <a:schemeClr val="dk1"/>
              </a:solidFill>
            </a:endParaRPr>
          </a:p>
          <a:p>
            <a:pPr marL="171450" indent="-171450">
              <a:buFont typeface="Wingdings" panose="05000000000000000000" pitchFamily="2" charset="2"/>
              <a:buChar char="Ø"/>
            </a:pPr>
            <a:r>
              <a:rPr kumimoji="0" lang="en-US" altLang="en-US" sz="1100" b="1" i="0" u="none" strike="noStrike" cap="none" normalizeH="0" baseline="0" dirty="0">
                <a:ln>
                  <a:noFill/>
                </a:ln>
                <a:solidFill>
                  <a:schemeClr val="tx1"/>
                </a:solidFill>
                <a:effectLst/>
                <a:latin typeface="Arial" panose="020B0604020202020204" pitchFamily="34" charset="0"/>
              </a:rPr>
              <a:t>Our initiative aims to enhance the efficiency and accessibility of agricultural inputs through decentralized distribution networks. We use drones and autonomous vehicles to deliver essential supplies like seeds, fertilizers, and irrigation equipment to remote areas. By partnering with local </a:t>
            </a:r>
            <a:r>
              <a:rPr kumimoji="0" lang="en-US" altLang="en-US" sz="1100" b="1" i="0" u="none" strike="noStrike" cap="none" normalizeH="0" baseline="0" dirty="0" err="1">
                <a:ln>
                  <a:noFill/>
                </a:ln>
                <a:solidFill>
                  <a:schemeClr val="tx1"/>
                </a:solidFill>
                <a:effectLst/>
                <a:latin typeface="Arial" panose="020B0604020202020204" pitchFamily="34" charset="0"/>
              </a:rPr>
              <a:t>agro</a:t>
            </a:r>
            <a:r>
              <a:rPr kumimoji="0" lang="en-US" altLang="en-US" sz="1100" b="1" i="0" u="none" strike="noStrike" cap="none" normalizeH="0" baseline="0" dirty="0">
                <a:ln>
                  <a:noFill/>
                </a:ln>
                <a:solidFill>
                  <a:schemeClr val="tx1"/>
                </a:solidFill>
                <a:effectLst/>
                <a:latin typeface="Arial" panose="020B0604020202020204" pitchFamily="34" charset="0"/>
              </a:rPr>
              <a:t>-dealers and equipping them with digital tools, we streamline inventory management and improve supply chain efficiency. Additionally, we empower local farmer cooperatives to handle distribution, reducing transportation costs and ensuring timely delivery. This community-based model leverages local knowledge to create a resilient and responsive agricultural supply chain.</a:t>
            </a:r>
          </a:p>
          <a:p>
            <a:pPr marL="171450" indent="-171450">
              <a:buFont typeface="Wingdings" panose="05000000000000000000" pitchFamily="2" charset="2"/>
              <a:buChar char="Ø"/>
            </a:pPr>
            <a:endParaRPr kumimoji="0" lang="en-US" altLang="en-US" sz="1100" b="1" i="0" u="none" strike="noStrike" cap="none" normalizeH="0" baseline="0" dirty="0">
              <a:ln>
                <a:noFill/>
              </a:ln>
              <a:solidFill>
                <a:schemeClr val="tx1"/>
              </a:solidFill>
              <a:effectLst/>
              <a:latin typeface="Arial" panose="020B0604020202020204" pitchFamily="34" charset="0"/>
            </a:endParaRPr>
          </a:p>
          <a:p>
            <a:pPr marL="171450" lvl="0" indent="-171450" algn="l" rtl="0">
              <a:spcBef>
                <a:spcPts val="0"/>
              </a:spcBef>
              <a:spcAft>
                <a:spcPts val="0"/>
              </a:spcAft>
              <a:buFont typeface="Wingdings" panose="05000000000000000000" pitchFamily="2" charset="2"/>
              <a:buChar char="Ø"/>
            </a:pPr>
            <a:r>
              <a:rPr lang="en-US" sz="1050" b="1" dirty="0">
                <a:solidFill>
                  <a:schemeClr val="tx1"/>
                </a:solidFill>
              </a:rPr>
              <a:t>Local </a:t>
            </a:r>
            <a:r>
              <a:rPr lang="en-US" sz="1050" b="1" dirty="0" err="1">
                <a:solidFill>
                  <a:schemeClr val="tx1"/>
                </a:solidFill>
              </a:rPr>
              <a:t>agro</a:t>
            </a:r>
            <a:r>
              <a:rPr lang="en-US" sz="1050" b="1" dirty="0">
                <a:solidFill>
                  <a:schemeClr val="tx1"/>
                </a:solidFill>
              </a:rPr>
              <a:t>-dealers, equipped with digital tools, streamline inventory and orders, reducing transport delays. Empowering cooperatives leverages community knowledge to cut costs and improve distribution. Real-time tracking boosts stock management and responsiveness, creating a resilient agricultural system and supporting local economies.</a:t>
            </a:r>
          </a:p>
          <a:p>
            <a:pPr marL="171450" lvl="0" indent="-171450" algn="l" rtl="0">
              <a:spcBef>
                <a:spcPts val="0"/>
              </a:spcBef>
              <a:spcAft>
                <a:spcPts val="0"/>
              </a:spcAft>
              <a:buFont typeface="Wingdings" panose="05000000000000000000" pitchFamily="2" charset="2"/>
              <a:buChar char="Ø"/>
            </a:pPr>
            <a:endParaRPr lang="en-US" sz="1050" b="1" dirty="0">
              <a:solidFill>
                <a:schemeClr val="tx1"/>
              </a:solidFill>
            </a:endParaRPr>
          </a:p>
          <a:p>
            <a:pPr marL="171450" lvl="0" indent="-171450" algn="l" rtl="0">
              <a:spcBef>
                <a:spcPts val="0"/>
              </a:spcBef>
              <a:spcAft>
                <a:spcPts val="0"/>
              </a:spcAft>
              <a:buFont typeface="Wingdings" panose="05000000000000000000" pitchFamily="2" charset="2"/>
              <a:buChar char="Ø"/>
            </a:pPr>
            <a:r>
              <a:rPr lang="en-US" sz="1050" b="1" dirty="0">
                <a:solidFill>
                  <a:schemeClr val="tx1"/>
                </a:solidFill>
              </a:rPr>
              <a:t>Agriculture drones provide precise, real-time monitoring of crops and soil, automating tasks like spraying and mapping. They reduce labor and costs, enhance crop management with accurate data, and improve accessibility to remote areas, supporting efficient and sustainable farming.</a:t>
            </a:r>
          </a:p>
          <a:p>
            <a:pPr marL="171450" lvl="0" indent="-171450" algn="l" rtl="0">
              <a:spcBef>
                <a:spcPts val="0"/>
              </a:spcBef>
              <a:spcAft>
                <a:spcPts val="0"/>
              </a:spcAft>
              <a:buFont typeface="Wingdings" panose="05000000000000000000" pitchFamily="2" charset="2"/>
              <a:buChar char="Ø"/>
            </a:pPr>
            <a:endParaRPr lang="en-US" sz="1050" b="1" dirty="0">
              <a:solidFill>
                <a:schemeClr val="tx1"/>
              </a:solidFill>
            </a:endParaRPr>
          </a:p>
          <a:p>
            <a:pPr marL="171450" lvl="0" indent="-171450" algn="l" rtl="0">
              <a:spcBef>
                <a:spcPts val="0"/>
              </a:spcBef>
              <a:spcAft>
                <a:spcPts val="0"/>
              </a:spcAft>
              <a:buFont typeface="Wingdings" panose="05000000000000000000" pitchFamily="2" charset="2"/>
              <a:buChar char="Ø"/>
            </a:pPr>
            <a:endParaRPr sz="1050" b="1" dirty="0">
              <a:solidFill>
                <a:schemeClr val="tx1"/>
              </a:solidFill>
            </a:endParaRPr>
          </a:p>
        </p:txBody>
      </p:sp>
      <p:sp>
        <p:nvSpPr>
          <p:cNvPr id="6" name="Rectangle 3">
            <a:extLst>
              <a:ext uri="{FF2B5EF4-FFF2-40B4-BE49-F238E27FC236}">
                <a16:creationId xmlns:a16="http://schemas.microsoft.com/office/drawing/2014/main" id="{9E812E72-BD2B-2C6A-C01E-D9310F6C70A5}"/>
              </a:ext>
            </a:extLst>
          </p:cNvPr>
          <p:cNvSpPr>
            <a:spLocks noChangeArrowheads="1"/>
          </p:cNvSpPr>
          <p:nvPr/>
        </p:nvSpPr>
        <p:spPr bwMode="auto">
          <a:xfrm>
            <a:off x="3048000" y="43934"/>
            <a:ext cx="133807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80" name="Google Shape;80;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1" name="Google Shape;81;p16"/>
          <p:cNvPicPr preferRelativeResize="0"/>
          <p:nvPr/>
        </p:nvPicPr>
        <p:blipFill rotWithShape="1">
          <a:blip r:embed="rId3">
            <a:alphaModFix/>
          </a:blip>
          <a:srcRect l="39" r="49"/>
          <a:stretch/>
        </p:blipFill>
        <p:spPr>
          <a:xfrm>
            <a:off x="6739" y="0"/>
            <a:ext cx="9130521" cy="5143501"/>
          </a:xfrm>
          <a:prstGeom prst="rect">
            <a:avLst/>
          </a:prstGeom>
          <a:noFill/>
          <a:ln>
            <a:noFill/>
          </a:ln>
        </p:spPr>
      </p:pic>
      <p:sp>
        <p:nvSpPr>
          <p:cNvPr id="82" name="Google Shape;82;p16"/>
          <p:cNvSpPr txBox="1"/>
          <p:nvPr/>
        </p:nvSpPr>
        <p:spPr>
          <a:xfrm>
            <a:off x="195475" y="855225"/>
            <a:ext cx="8698800" cy="5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t>List of features offered by the solution</a:t>
            </a:r>
          </a:p>
          <a:p>
            <a:pPr marL="0" lvl="0" indent="0" algn="l" rtl="0">
              <a:spcBef>
                <a:spcPts val="0"/>
              </a:spcBef>
              <a:spcAft>
                <a:spcPts val="0"/>
              </a:spcAft>
              <a:buNone/>
            </a:pPr>
            <a:endParaRPr lang="en-GB" sz="1800" b="1" dirty="0"/>
          </a:p>
          <a:p>
            <a:pPr marL="285750" lvl="0" indent="-285750" algn="l" rtl="0">
              <a:spcBef>
                <a:spcPts val="0"/>
              </a:spcBef>
              <a:spcAft>
                <a:spcPts val="0"/>
              </a:spcAft>
              <a:buFont typeface="Wingdings" panose="05000000000000000000" pitchFamily="2" charset="2"/>
              <a:buChar char="Ø"/>
            </a:pPr>
            <a:r>
              <a:rPr lang="en-US" sz="1800" b="1" dirty="0"/>
              <a:t>Drones provide precision application of inputs, automated monitoring, and efficient resource use. They access remote areas, reduce costs, support sustainable practices, and offer advanced data analytics for improved crop management.</a:t>
            </a:r>
          </a:p>
          <a:p>
            <a:pPr marL="285750" lvl="0" indent="-285750" algn="l" rtl="0">
              <a:spcBef>
                <a:spcPts val="0"/>
              </a:spcBef>
              <a:spcAft>
                <a:spcPts val="0"/>
              </a:spcAft>
              <a:buFont typeface="Wingdings" panose="05000000000000000000" pitchFamily="2" charset="2"/>
              <a:buChar char="Ø"/>
            </a:pPr>
            <a:endParaRPr lang="en-US" sz="1800" b="1" dirty="0"/>
          </a:p>
          <a:p>
            <a:pPr marL="285750" lvl="0" indent="-285750" algn="l" rtl="0">
              <a:spcBef>
                <a:spcPts val="0"/>
              </a:spcBef>
              <a:spcAft>
                <a:spcPts val="0"/>
              </a:spcAft>
              <a:buFont typeface="Wingdings" panose="05000000000000000000" pitchFamily="2" charset="2"/>
              <a:buChar char="Ø"/>
            </a:pPr>
            <a:r>
              <a:rPr lang="en-US" sz="1800" b="1" dirty="0"/>
              <a:t>An agricultural drone is an unmanned aerial vehicle used to help optimize agriculture operations, increase crop production, and monitor crop growth. Agricultural Drones Sensors and digital imaging capabilities can give farmers a richer picture of their fields.</a:t>
            </a:r>
          </a:p>
          <a:p>
            <a:pPr marL="285750" lvl="0" indent="-285750" algn="l" rtl="0">
              <a:spcBef>
                <a:spcPts val="0"/>
              </a:spcBef>
              <a:spcAft>
                <a:spcPts val="0"/>
              </a:spcAft>
              <a:buFont typeface="Wingdings" panose="05000000000000000000" pitchFamily="2" charset="2"/>
              <a:buChar char="Ø"/>
            </a:pPr>
            <a:endParaRPr lang="en-GB" sz="16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lang="en-US"/>
          </a:p>
        </p:txBody>
      </p:sp>
      <p:sp>
        <p:nvSpPr>
          <p:cNvPr id="88" name="Google Shape;88;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9" name="Google Shape;89;p17"/>
          <p:cNvPicPr preferRelativeResize="0"/>
          <p:nvPr/>
        </p:nvPicPr>
        <p:blipFill rotWithShape="1">
          <a:blip r:embed="rId3">
            <a:alphaModFix/>
          </a:blip>
          <a:srcRect l="39" r="49"/>
          <a:stretch/>
        </p:blipFill>
        <p:spPr>
          <a:xfrm>
            <a:off x="6739" y="0"/>
            <a:ext cx="9130521" cy="5143501"/>
          </a:xfrm>
          <a:prstGeom prst="rect">
            <a:avLst/>
          </a:prstGeom>
          <a:noFill/>
          <a:ln>
            <a:noFill/>
          </a:ln>
        </p:spPr>
      </p:pic>
      <p:sp>
        <p:nvSpPr>
          <p:cNvPr id="90" name="Google Shape;90;p17"/>
          <p:cNvSpPr txBox="1"/>
          <p:nvPr/>
        </p:nvSpPr>
        <p:spPr>
          <a:xfrm>
            <a:off x="195475" y="830775"/>
            <a:ext cx="87720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t>Process flow diagram or Use-case diagram</a:t>
            </a:r>
            <a:endParaRPr sz="1800" b="1"/>
          </a:p>
        </p:txBody>
      </p:sp>
      <p:pic>
        <p:nvPicPr>
          <p:cNvPr id="9" name="Picture 8" descr="A close-up of a drone&#10;&#10;Description automatically generated">
            <a:extLst>
              <a:ext uri="{FF2B5EF4-FFF2-40B4-BE49-F238E27FC236}">
                <a16:creationId xmlns:a16="http://schemas.microsoft.com/office/drawing/2014/main" id="{12F44EE1-2539-09BC-6AF1-73FEF331357F}"/>
              </a:ext>
            </a:extLst>
          </p:cNvPr>
          <p:cNvPicPr>
            <a:picLocks noChangeAspect="1"/>
          </p:cNvPicPr>
          <p:nvPr/>
        </p:nvPicPr>
        <p:blipFill>
          <a:blip r:embed="rId4"/>
          <a:stretch>
            <a:fillRect/>
          </a:stretch>
        </p:blipFill>
        <p:spPr>
          <a:xfrm>
            <a:off x="176533" y="1629910"/>
            <a:ext cx="4202179" cy="3067127"/>
          </a:xfrm>
          <a:prstGeom prst="rect">
            <a:avLst/>
          </a:prstGeom>
          <a:solidFill>
            <a:schemeClr val="accent2"/>
          </a:solidFill>
          <a:ln>
            <a:solidFill>
              <a:schemeClr val="accent1"/>
            </a:solidFill>
          </a:ln>
        </p:spPr>
      </p:pic>
      <p:pic>
        <p:nvPicPr>
          <p:cNvPr id="11" name="Picture 10">
            <a:extLst>
              <a:ext uri="{FF2B5EF4-FFF2-40B4-BE49-F238E27FC236}">
                <a16:creationId xmlns:a16="http://schemas.microsoft.com/office/drawing/2014/main" id="{231A280B-7A4B-59E1-2AE1-D64D1FEA482C}"/>
              </a:ext>
            </a:extLst>
          </p:cNvPr>
          <p:cNvPicPr>
            <a:picLocks noChangeAspect="1"/>
          </p:cNvPicPr>
          <p:nvPr/>
        </p:nvPicPr>
        <p:blipFill>
          <a:blip r:embed="rId5"/>
          <a:stretch>
            <a:fillRect/>
          </a:stretch>
        </p:blipFill>
        <p:spPr>
          <a:xfrm>
            <a:off x="4513879" y="1629910"/>
            <a:ext cx="4202179" cy="30341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96" name="Google Shape;96;p1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97" name="Google Shape;97;p18"/>
          <p:cNvPicPr preferRelativeResize="0"/>
          <p:nvPr/>
        </p:nvPicPr>
        <p:blipFill rotWithShape="1">
          <a:blip r:embed="rId3">
            <a:alphaModFix/>
          </a:blip>
          <a:srcRect l="39" r="49"/>
          <a:stretch/>
        </p:blipFill>
        <p:spPr>
          <a:xfrm>
            <a:off x="6739" y="0"/>
            <a:ext cx="9130521" cy="5143501"/>
          </a:xfrm>
          <a:prstGeom prst="rect">
            <a:avLst/>
          </a:prstGeom>
          <a:noFill/>
          <a:ln>
            <a:noFill/>
          </a:ln>
        </p:spPr>
      </p:pic>
      <p:sp>
        <p:nvSpPr>
          <p:cNvPr id="98" name="Google Shape;98;p18"/>
          <p:cNvSpPr txBox="1"/>
          <p:nvPr/>
        </p:nvSpPr>
        <p:spPr>
          <a:xfrm>
            <a:off x="207700" y="879650"/>
            <a:ext cx="8723100" cy="5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Wireframes/Mock diagrams of the proposed solution (optional)</a:t>
            </a:r>
            <a:endParaRPr sz="1800"/>
          </a:p>
        </p:txBody>
      </p:sp>
      <p:pic>
        <p:nvPicPr>
          <p:cNvPr id="3" name="Picture 2">
            <a:extLst>
              <a:ext uri="{FF2B5EF4-FFF2-40B4-BE49-F238E27FC236}">
                <a16:creationId xmlns:a16="http://schemas.microsoft.com/office/drawing/2014/main" id="{D641A355-4E67-6114-F930-BF049E5A2F3A}"/>
              </a:ext>
            </a:extLst>
          </p:cNvPr>
          <p:cNvPicPr>
            <a:picLocks noChangeAspect="1"/>
          </p:cNvPicPr>
          <p:nvPr/>
        </p:nvPicPr>
        <p:blipFill>
          <a:blip r:embed="rId4"/>
          <a:stretch>
            <a:fillRect/>
          </a:stretch>
        </p:blipFill>
        <p:spPr>
          <a:xfrm>
            <a:off x="91569" y="1478450"/>
            <a:ext cx="4273971" cy="3041511"/>
          </a:xfrm>
          <a:prstGeom prst="rect">
            <a:avLst/>
          </a:prstGeom>
        </p:spPr>
      </p:pic>
      <p:pic>
        <p:nvPicPr>
          <p:cNvPr id="5" name="Picture 4">
            <a:extLst>
              <a:ext uri="{FF2B5EF4-FFF2-40B4-BE49-F238E27FC236}">
                <a16:creationId xmlns:a16="http://schemas.microsoft.com/office/drawing/2014/main" id="{3052D837-1750-EE48-10B3-A6E31D00A767}"/>
              </a:ext>
            </a:extLst>
          </p:cNvPr>
          <p:cNvPicPr>
            <a:picLocks noChangeAspect="1"/>
          </p:cNvPicPr>
          <p:nvPr/>
        </p:nvPicPr>
        <p:blipFill>
          <a:blip r:embed="rId5"/>
          <a:stretch>
            <a:fillRect/>
          </a:stretch>
        </p:blipFill>
        <p:spPr>
          <a:xfrm>
            <a:off x="4572000" y="1478450"/>
            <a:ext cx="4462808" cy="301984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 name="Title 9">
            <a:extLst>
              <a:ext uri="{FF2B5EF4-FFF2-40B4-BE49-F238E27FC236}">
                <a16:creationId xmlns:a16="http://schemas.microsoft.com/office/drawing/2014/main" id="{3FEF5098-98EA-2B3E-F228-3742DCC9AA95}"/>
              </a:ext>
            </a:extLst>
          </p:cNvPr>
          <p:cNvSpPr>
            <a:spLocks noGrp="1"/>
          </p:cNvSpPr>
          <p:nvPr>
            <p:ph type="title"/>
          </p:nvPr>
        </p:nvSpPr>
        <p:spPr/>
        <p:txBody>
          <a:bodyPr>
            <a:normAutofit fontScale="90000"/>
          </a:bodyPr>
          <a:lstStyle/>
          <a:p>
            <a:endParaRPr lang="en-US"/>
          </a:p>
        </p:txBody>
      </p:sp>
      <p:pic>
        <p:nvPicPr>
          <p:cNvPr id="105" name="Google Shape;105;p19"/>
          <p:cNvPicPr preferRelativeResize="0"/>
          <p:nvPr/>
        </p:nvPicPr>
        <p:blipFill rotWithShape="1">
          <a:blip r:embed="rId3">
            <a:alphaModFix/>
          </a:blip>
          <a:srcRect l="39" r="49"/>
          <a:stretch/>
        </p:blipFill>
        <p:spPr>
          <a:xfrm>
            <a:off x="13479" y="-1"/>
            <a:ext cx="9130521" cy="5143501"/>
          </a:xfrm>
          <a:prstGeom prst="rect">
            <a:avLst/>
          </a:prstGeom>
          <a:noFill/>
          <a:ln>
            <a:solidFill>
              <a:schemeClr val="tx1"/>
            </a:solidFill>
          </a:ln>
        </p:spPr>
      </p:pic>
      <p:sp>
        <p:nvSpPr>
          <p:cNvPr id="106" name="Google Shape;106;p19"/>
          <p:cNvSpPr txBox="1"/>
          <p:nvPr/>
        </p:nvSpPr>
        <p:spPr>
          <a:xfrm>
            <a:off x="171050" y="867425"/>
            <a:ext cx="8820900" cy="5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t>Architecture diagram of the proposed solution</a:t>
            </a:r>
            <a:endParaRPr sz="1800" b="1" dirty="0"/>
          </a:p>
        </p:txBody>
      </p:sp>
      <p:pic>
        <p:nvPicPr>
          <p:cNvPr id="3" name="Picture 2">
            <a:extLst>
              <a:ext uri="{FF2B5EF4-FFF2-40B4-BE49-F238E27FC236}">
                <a16:creationId xmlns:a16="http://schemas.microsoft.com/office/drawing/2014/main" id="{65B9A041-EDB5-4EDF-01E1-C0DB59041036}"/>
              </a:ext>
            </a:extLst>
          </p:cNvPr>
          <p:cNvPicPr>
            <a:picLocks noChangeAspect="1"/>
          </p:cNvPicPr>
          <p:nvPr/>
        </p:nvPicPr>
        <p:blipFill>
          <a:blip r:embed="rId4"/>
          <a:stretch>
            <a:fillRect/>
          </a:stretch>
        </p:blipFill>
        <p:spPr>
          <a:xfrm>
            <a:off x="152050" y="1430445"/>
            <a:ext cx="3805353" cy="3158716"/>
          </a:xfrm>
          <a:prstGeom prst="rect">
            <a:avLst/>
          </a:prstGeom>
        </p:spPr>
      </p:pic>
      <p:pic>
        <p:nvPicPr>
          <p:cNvPr id="16" name="Picture 15">
            <a:extLst>
              <a:ext uri="{FF2B5EF4-FFF2-40B4-BE49-F238E27FC236}">
                <a16:creationId xmlns:a16="http://schemas.microsoft.com/office/drawing/2014/main" id="{1F956B55-8E0C-15EE-4399-C535A9DE5118}"/>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a14:imgEffect>
                  </a14:imgLayer>
                </a14:imgProps>
              </a:ext>
            </a:extLst>
          </a:blip>
          <a:stretch>
            <a:fillRect/>
          </a:stretch>
        </p:blipFill>
        <p:spPr>
          <a:xfrm>
            <a:off x="4057767" y="1166825"/>
            <a:ext cx="4798055" cy="35609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AE1B8-1420-E68E-8C54-3F8358C54D14}"/>
              </a:ext>
            </a:extLst>
          </p:cNvPr>
          <p:cNvSpPr>
            <a:spLocks noGrp="1"/>
          </p:cNvSpPr>
          <p:nvPr>
            <p:ph type="title"/>
          </p:nvPr>
        </p:nvSpPr>
        <p:spPr>
          <a:xfrm>
            <a:off x="311700" y="438615"/>
            <a:ext cx="3725041" cy="579110"/>
          </a:xfrm>
        </p:spPr>
        <p:txBody>
          <a:bodyPr>
            <a:normAutofit fontScale="90000"/>
          </a:bodyPr>
          <a:lstStyle/>
          <a:p>
            <a:r>
              <a:rPr lang="en-US" dirty="0"/>
              <a:t>Monitoring Plant Health</a:t>
            </a:r>
          </a:p>
        </p:txBody>
      </p:sp>
      <p:pic>
        <p:nvPicPr>
          <p:cNvPr id="5" name="Picture 4" descr="Monitoring Plant Health">
            <a:extLst>
              <a:ext uri="{FF2B5EF4-FFF2-40B4-BE49-F238E27FC236}">
                <a16:creationId xmlns:a16="http://schemas.microsoft.com/office/drawing/2014/main" id="{984B2E8B-F77E-4C43-0449-7BB817555A4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9210" y="1017725"/>
            <a:ext cx="8616176" cy="4014439"/>
          </a:xfrm>
          <a:prstGeom prst="rect">
            <a:avLst/>
          </a:prstGeom>
          <a:ln>
            <a:solidFill>
              <a:schemeClr val="tx1"/>
            </a:solidFill>
          </a:ln>
        </p:spPr>
      </p:pic>
      <p:sp>
        <p:nvSpPr>
          <p:cNvPr id="7" name="TextBox 6">
            <a:extLst>
              <a:ext uri="{FF2B5EF4-FFF2-40B4-BE49-F238E27FC236}">
                <a16:creationId xmlns:a16="http://schemas.microsoft.com/office/drawing/2014/main" id="{E68BF06A-5430-8155-8C4D-EE67A4BFEEB0}"/>
              </a:ext>
            </a:extLst>
          </p:cNvPr>
          <p:cNvSpPr txBox="1"/>
          <p:nvPr/>
        </p:nvSpPr>
        <p:spPr>
          <a:xfrm>
            <a:off x="832625" y="1605776"/>
            <a:ext cx="3114907" cy="523220"/>
          </a:xfrm>
          <a:prstGeom prst="rect">
            <a:avLst/>
          </a:prstGeom>
          <a:noFill/>
        </p:spPr>
        <p:txBody>
          <a:bodyPr wrap="square" rtlCol="0">
            <a:spAutoFit/>
          </a:bodyPr>
          <a:lstStyle/>
          <a:p>
            <a:r>
              <a:rPr lang="en-US" sz="1400" b="1" dirty="0"/>
              <a:t>Monitoring Plant Health</a:t>
            </a:r>
          </a:p>
          <a:p>
            <a:endParaRPr lang="en-US" dirty="0"/>
          </a:p>
        </p:txBody>
      </p:sp>
      <p:sp>
        <p:nvSpPr>
          <p:cNvPr id="9" name="TextBox 8">
            <a:extLst>
              <a:ext uri="{FF2B5EF4-FFF2-40B4-BE49-F238E27FC236}">
                <a16:creationId xmlns:a16="http://schemas.microsoft.com/office/drawing/2014/main" id="{3055A911-B7FB-1FC4-40F8-3FFE9521A621}"/>
              </a:ext>
            </a:extLst>
          </p:cNvPr>
          <p:cNvSpPr txBox="1"/>
          <p:nvPr/>
        </p:nvSpPr>
        <p:spPr>
          <a:xfrm>
            <a:off x="5196470" y="1605776"/>
            <a:ext cx="3114906" cy="307777"/>
          </a:xfrm>
          <a:prstGeom prst="rect">
            <a:avLst/>
          </a:prstGeom>
          <a:noFill/>
        </p:spPr>
        <p:txBody>
          <a:bodyPr wrap="square" rtlCol="0">
            <a:spAutoFit/>
          </a:bodyPr>
          <a:lstStyle/>
          <a:p>
            <a:r>
              <a:rPr lang="en-US" sz="1400" b="1" dirty="0"/>
              <a:t>Monitoring Field Condition</a:t>
            </a:r>
          </a:p>
        </p:txBody>
      </p:sp>
    </p:spTree>
    <p:extLst>
      <p:ext uri="{BB962C8B-B14F-4D97-AF65-F5344CB8AC3E}">
        <p14:creationId xmlns:p14="http://schemas.microsoft.com/office/powerpoint/2010/main" val="3470965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2" name="Google Shape;112;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13" name="Google Shape;113;p20"/>
          <p:cNvPicPr preferRelativeResize="0"/>
          <p:nvPr/>
        </p:nvPicPr>
        <p:blipFill rotWithShape="1">
          <a:blip r:embed="rId3">
            <a:alphaModFix/>
            <a:extLst>
              <a:ext uri="{BEBA8EAE-BF5A-486C-A8C5-ECC9F3942E4B}">
                <a14:imgProps xmlns:a14="http://schemas.microsoft.com/office/drawing/2010/main">
                  <a14:imgLayer r:embed="rId4">
                    <a14:imgEffect>
                      <a14:sharpenSoften amount="50000"/>
                    </a14:imgEffect>
                    <a14:imgEffect>
                      <a14:brightnessContrast bright="20000"/>
                    </a14:imgEffect>
                  </a14:imgLayer>
                </a14:imgProps>
              </a:ext>
            </a:extLst>
          </a:blip>
          <a:srcRect l="39" r="49"/>
          <a:stretch/>
        </p:blipFill>
        <p:spPr>
          <a:xfrm>
            <a:off x="6739" y="0"/>
            <a:ext cx="9130521" cy="5143501"/>
          </a:xfrm>
          <a:prstGeom prst="rect">
            <a:avLst/>
          </a:prstGeom>
          <a:noFill/>
          <a:ln>
            <a:noFill/>
          </a:ln>
        </p:spPr>
      </p:pic>
      <p:sp>
        <p:nvSpPr>
          <p:cNvPr id="114" name="Google Shape;114;p20"/>
          <p:cNvSpPr txBox="1"/>
          <p:nvPr/>
        </p:nvSpPr>
        <p:spPr>
          <a:xfrm>
            <a:off x="158825" y="855225"/>
            <a:ext cx="87843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t>Technologies to be used in the solution </a:t>
            </a:r>
          </a:p>
          <a:p>
            <a:pPr marL="0" lvl="0" indent="0" algn="l" rtl="0">
              <a:spcBef>
                <a:spcPts val="0"/>
              </a:spcBef>
              <a:spcAft>
                <a:spcPts val="0"/>
              </a:spcAft>
              <a:buNone/>
            </a:pPr>
            <a:endParaRPr lang="en-GB" sz="1800" b="1" dirty="0"/>
          </a:p>
          <a:p>
            <a:pPr marL="0" lvl="0" indent="0" algn="l" rtl="0">
              <a:spcBef>
                <a:spcPts val="0"/>
              </a:spcBef>
              <a:spcAft>
                <a:spcPts val="0"/>
              </a:spcAft>
              <a:buNone/>
            </a:pPr>
            <a:r>
              <a:rPr lang="en-GB" sz="1800" b="1" dirty="0"/>
              <a:t>    Drones Irrigation</a:t>
            </a:r>
            <a:endParaRPr sz="1800" b="1" dirty="0"/>
          </a:p>
        </p:txBody>
      </p:sp>
      <p:pic>
        <p:nvPicPr>
          <p:cNvPr id="3" name="Picture 2">
            <a:extLst>
              <a:ext uri="{FF2B5EF4-FFF2-40B4-BE49-F238E27FC236}">
                <a16:creationId xmlns:a16="http://schemas.microsoft.com/office/drawing/2014/main" id="{F705CD75-0813-5B77-9817-26492F454438}"/>
              </a:ext>
            </a:extLst>
          </p:cNvPr>
          <p:cNvPicPr>
            <a:picLocks noChangeAspect="1"/>
          </p:cNvPicPr>
          <p:nvPr/>
        </p:nvPicPr>
        <p:blipFill>
          <a:blip r:embed="rId5"/>
          <a:stretch>
            <a:fillRect/>
          </a:stretch>
        </p:blipFill>
        <p:spPr>
          <a:xfrm>
            <a:off x="200883" y="1851103"/>
            <a:ext cx="3787468" cy="3013238"/>
          </a:xfrm>
          <a:prstGeom prst="rect">
            <a:avLst/>
          </a:prstGeom>
        </p:spPr>
      </p:pic>
      <p:pic>
        <p:nvPicPr>
          <p:cNvPr id="5" name="Picture 4">
            <a:extLst>
              <a:ext uri="{FF2B5EF4-FFF2-40B4-BE49-F238E27FC236}">
                <a16:creationId xmlns:a16="http://schemas.microsoft.com/office/drawing/2014/main" id="{25086C93-070B-C760-4D6C-F04F766CA66D}"/>
              </a:ext>
            </a:extLst>
          </p:cNvPr>
          <p:cNvPicPr>
            <a:picLocks noChangeAspect="1"/>
          </p:cNvPicPr>
          <p:nvPr/>
        </p:nvPicPr>
        <p:blipFill>
          <a:blip r:embed="rId6"/>
          <a:stretch>
            <a:fillRect/>
          </a:stretch>
        </p:blipFill>
        <p:spPr>
          <a:xfrm>
            <a:off x="3762086" y="1352293"/>
            <a:ext cx="1999377" cy="1426840"/>
          </a:xfrm>
          <a:prstGeom prst="rect">
            <a:avLst/>
          </a:prstGeom>
        </p:spPr>
      </p:pic>
      <p:pic>
        <p:nvPicPr>
          <p:cNvPr id="7" name="Picture 6">
            <a:extLst>
              <a:ext uri="{FF2B5EF4-FFF2-40B4-BE49-F238E27FC236}">
                <a16:creationId xmlns:a16="http://schemas.microsoft.com/office/drawing/2014/main" id="{AFFB36E2-0B78-4EB4-FF1A-6C52121388AB}"/>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brightnessContrast bright="20000" contrast="-20000"/>
                    </a14:imgEffect>
                  </a14:imgLayer>
                </a14:imgProps>
              </a:ext>
            </a:extLst>
          </a:blip>
          <a:stretch>
            <a:fillRect/>
          </a:stretch>
        </p:blipFill>
        <p:spPr>
          <a:xfrm>
            <a:off x="6534868" y="987419"/>
            <a:ext cx="1836579" cy="1920406"/>
          </a:xfrm>
          <a:prstGeom prst="rect">
            <a:avLst/>
          </a:prstGeom>
        </p:spPr>
      </p:pic>
      <p:pic>
        <p:nvPicPr>
          <p:cNvPr id="9" name="Picture 8">
            <a:extLst>
              <a:ext uri="{FF2B5EF4-FFF2-40B4-BE49-F238E27FC236}">
                <a16:creationId xmlns:a16="http://schemas.microsoft.com/office/drawing/2014/main" id="{D5F9840A-332A-80B5-4198-788868B07BB6}"/>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brightnessContrast bright="20000" contrast="-20000"/>
                    </a14:imgEffect>
                  </a14:imgLayer>
                </a14:imgProps>
              </a:ext>
            </a:extLst>
          </a:blip>
          <a:stretch>
            <a:fillRect/>
          </a:stretch>
        </p:blipFill>
        <p:spPr>
          <a:xfrm>
            <a:off x="3903781" y="3070302"/>
            <a:ext cx="1966130" cy="1590272"/>
          </a:xfrm>
          <a:prstGeom prst="rect">
            <a:avLst/>
          </a:prstGeom>
        </p:spPr>
      </p:pic>
      <p:pic>
        <p:nvPicPr>
          <p:cNvPr id="11" name="Picture 10">
            <a:extLst>
              <a:ext uri="{FF2B5EF4-FFF2-40B4-BE49-F238E27FC236}">
                <a16:creationId xmlns:a16="http://schemas.microsoft.com/office/drawing/2014/main" id="{DE8E13C6-8B70-347B-2782-B319F67E099F}"/>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brightnessContrast bright="20000" contrast="-20000"/>
                    </a14:imgEffect>
                  </a14:imgLayer>
                </a14:imgProps>
              </a:ext>
            </a:extLst>
          </a:blip>
          <a:stretch>
            <a:fillRect/>
          </a:stretch>
        </p:blipFill>
        <p:spPr>
          <a:xfrm>
            <a:off x="6641557" y="3099683"/>
            <a:ext cx="1729890" cy="161558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874</Words>
  <Application>Microsoft Office PowerPoint</Application>
  <PresentationFormat>On-screen Show (16:9)</PresentationFormat>
  <Paragraphs>70</Paragraphs>
  <Slides>16</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Poppins</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Monitoring Plant Health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kishore a</cp:lastModifiedBy>
  <cp:revision>1</cp:revision>
  <dcterms:modified xsi:type="dcterms:W3CDTF">2024-08-14T23:53:35Z</dcterms:modified>
</cp:coreProperties>
</file>